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1C9"/>
    <a:srgbClr val="3B6890"/>
    <a:srgbClr val="6FA3D8"/>
    <a:srgbClr val="B8CDE7"/>
    <a:srgbClr val="B4C7E7"/>
    <a:srgbClr val="D3DFEF"/>
    <a:srgbClr val="CBDEF3"/>
    <a:srgbClr val="78A7D7"/>
    <a:srgbClr val="C1D3E7"/>
    <a:srgbClr val="A1BD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03" autoAdjust="0"/>
    <p:restoredTop sz="96357" autoAdjust="0"/>
  </p:normalViewPr>
  <p:slideViewPr>
    <p:cSldViewPr snapToGrid="0">
      <p:cViewPr varScale="1">
        <p:scale>
          <a:sx n="112" d="100"/>
          <a:sy n="112" d="100"/>
        </p:scale>
        <p:origin x="94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3DE5BB2-99C6-4F12-8AE9-FBD0DEB32E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FB23DB9-D511-4F2E-8CDF-AD21980EB4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7B9835D-AE75-499C-98B1-AD23AD26E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87D4-30A6-44A8-9761-CCFC94B74C48}" type="datetimeFigureOut">
              <a:rPr lang="ru-RU" smtClean="0"/>
              <a:pPr/>
              <a:t>02.07.2024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25E9E7F-DFD8-44CD-B705-849CA0064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BB33E59-2339-4B69-85BB-01782093F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F25FD-E1E1-4CE4-A0A6-E53673B37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2951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2147B6-82B2-4EF6-8442-BEAE5C23B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B9A29E2-444F-4FCA-8733-DA80513BA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FAB066E-A4B7-4A5D-91C6-B4BB7E1A9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87D4-30A6-44A8-9761-CCFC94B74C48}" type="datetimeFigureOut">
              <a:rPr lang="ru-RU" smtClean="0"/>
              <a:pPr/>
              <a:t>02.07.2024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C3A8A8E-3F70-4809-AE88-B66ED0093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8251AE2-538E-43D0-9DCA-A7B95B9EA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F25FD-E1E1-4CE4-A0A6-E53673B37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44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EB8760A7-FAEE-4282-8FD2-DE2E12C77F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FDBCF8B-76EF-4ED4-A15A-6E17AD1000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633CD3-50F7-45AA-840E-C1991B50D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87D4-30A6-44A8-9761-CCFC94B74C48}" type="datetimeFigureOut">
              <a:rPr lang="ru-RU" smtClean="0"/>
              <a:pPr/>
              <a:t>02.07.2024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960785B-5DC1-4108-B28F-FAC4464A1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0D7897F-9E14-46CD-953E-F5186ACF0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F25FD-E1E1-4CE4-A0A6-E53673B37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474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6F151F-0E70-4DA4-98AF-9A1D75703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A4C935B-FC40-46CF-A64B-F3BCFEF1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B12E174-4239-4E48-AAC5-32A96E4E5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87D4-30A6-44A8-9761-CCFC94B74C48}" type="datetimeFigureOut">
              <a:rPr lang="ru-RU" smtClean="0"/>
              <a:pPr/>
              <a:t>02.07.2024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97C432A-0751-4618-8D88-809E05A45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930D610-1C3F-4CFC-A05E-4E10B1FC7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F25FD-E1E1-4CE4-A0A6-E53673B37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223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D72A044-2BAE-447C-85BD-1B90D4F45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654825D-56E9-45B7-8F7C-B13415ABF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1B446C-6749-4FFA-B02E-4A81A80D8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87D4-30A6-44A8-9761-CCFC94B74C48}" type="datetimeFigureOut">
              <a:rPr lang="ru-RU" smtClean="0"/>
              <a:pPr/>
              <a:t>02.07.2024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3E973EA-3C55-430F-97F5-3BD1905F9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4152A1D-ED99-44EB-A639-9AEBBB3ED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F25FD-E1E1-4CE4-A0A6-E53673B37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58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643A5B-5EE4-4BF1-94B1-B76D1183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E4FEDF3-3FAF-4318-941B-4117679617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53B4201-5613-4C47-8FD2-A5FF271CC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54FD5EB-0C27-409A-9D4A-7A9F1D945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87D4-30A6-44A8-9761-CCFC94B74C48}" type="datetimeFigureOut">
              <a:rPr lang="ru-RU" smtClean="0"/>
              <a:pPr/>
              <a:t>02.07.2024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0898B77-4775-466B-91B8-D4894B24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22622FC-A0E4-44CB-8736-F2C9D9CA7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F25FD-E1E1-4CE4-A0A6-E53673B37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27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B6716D-E167-4A33-AFE5-E9FE045F5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2669B53-25BD-4170-B84E-1935B177A6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3B042640-CE8B-468B-8B93-C50000B8D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2592813-9ED8-4A01-8CCE-A6AFC737CF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7DC4CB88-0336-49F6-8C69-D642E952EB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30950AD9-7E0F-415C-BC12-D70615A93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87D4-30A6-44A8-9761-CCFC94B74C48}" type="datetimeFigureOut">
              <a:rPr lang="ru-RU" smtClean="0"/>
              <a:pPr/>
              <a:t>02.07.2024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A0CEBED-5DA8-47B7-9A1A-59B8B76B9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5394BE26-50E9-4382-819E-325CCA7EC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F25FD-E1E1-4CE4-A0A6-E53673B37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5571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BD6451-F67E-44DE-BC7E-335583777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61F2E7F-9644-48B8-9700-DE7CC3883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87D4-30A6-44A8-9761-CCFC94B74C48}" type="datetimeFigureOut">
              <a:rPr lang="ru-RU" smtClean="0"/>
              <a:pPr/>
              <a:t>02.07.2024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709E2AA-D1C8-4859-9B51-DF934C61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7ADD36F-4B6D-4722-928E-B655F1B9C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F25FD-E1E1-4CE4-A0A6-E53673B37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257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9D5402E-D739-4DD1-8689-ED02DF39C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87D4-30A6-44A8-9761-CCFC94B74C48}" type="datetimeFigureOut">
              <a:rPr lang="ru-RU" smtClean="0"/>
              <a:pPr/>
              <a:t>02.07.2024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DFEDC22A-1939-4345-9920-F08173A95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20D9C958-7FEA-4159-8E4C-6ECD89245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F25FD-E1E1-4CE4-A0A6-E53673B37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36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082BE8-CD1A-4CB6-9847-07C50AD64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A960578-34F0-4FF3-AAB4-11867E086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1D98C938-69A7-4044-BB8C-962575115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3B46C82-8E6F-4CC8-A314-5FE7F1FA5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87D4-30A6-44A8-9761-CCFC94B74C48}" type="datetimeFigureOut">
              <a:rPr lang="ru-RU" smtClean="0"/>
              <a:pPr/>
              <a:t>02.07.2024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CC2DDAC-EA86-4671-977D-77D6BB5D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AB59196-5E65-4746-A8FF-88683DEE4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F25FD-E1E1-4CE4-A0A6-E53673B37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709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B747770-D1BA-4A47-A840-0EBF48CC8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D47DD8E-4590-426E-9A17-C0790F3C1E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1F8C705-49C7-4CA6-95DB-06C7F56E9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2909B6B-525B-4203-852B-E37BED59C5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C87D4-30A6-44A8-9761-CCFC94B74C48}" type="datetimeFigureOut">
              <a:rPr lang="ru-RU" smtClean="0"/>
              <a:pPr/>
              <a:t>02.07.2024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DCAD5B5-9B45-46AE-ABF7-8A4A2D65D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A5E7AEE-0CFF-44B3-8D06-A2C84F21E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F25FD-E1E1-4CE4-A0A6-E53673B37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54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AB79AFA-EDD5-44D1-91DB-67C33FE2C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DE8759D-D60C-43A3-AD3D-DCC668424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746756-528C-4563-947D-F252AFE35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C87D4-30A6-44A8-9761-CCFC94B74C48}" type="datetimeFigureOut">
              <a:rPr lang="ru-RU" smtClean="0"/>
              <a:pPr/>
              <a:t>02.07.2024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93F2F9A-1B91-434D-826E-617C95CBB1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A41120D-653F-4833-85E7-58DCCB9E48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F25FD-E1E1-4CE4-A0A6-E53673B379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84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51">
            <a:extLst>
              <a:ext uri="{FF2B5EF4-FFF2-40B4-BE49-F238E27FC236}">
                <a16:creationId xmlns:a16="http://schemas.microsoft.com/office/drawing/2014/main" xmlns="" id="{E2448121-7F70-4F4E-BD8B-B4C7EE99A138}"/>
              </a:ext>
            </a:extLst>
          </p:cNvPr>
          <p:cNvGrpSpPr/>
          <p:nvPr/>
        </p:nvGrpSpPr>
        <p:grpSpPr>
          <a:xfrm>
            <a:off x="96154" y="2529143"/>
            <a:ext cx="12095846" cy="4328857"/>
            <a:chOff x="0" y="4470400"/>
            <a:chExt cx="24387175" cy="9261475"/>
          </a:xfrm>
        </p:grpSpPr>
        <p:pic>
          <p:nvPicPr>
            <p:cNvPr id="53" name="Image 0" descr="preencoded.png">
              <a:extLst>
                <a:ext uri="{FF2B5EF4-FFF2-40B4-BE49-F238E27FC236}">
                  <a16:creationId xmlns:a16="http://schemas.microsoft.com/office/drawing/2014/main" xmlns="" id="{390FA625-945F-46F0-96E9-3AF7CBB758E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486275"/>
              <a:ext cx="16244888" cy="924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4" name="Image 1" descr="preencoded.png">
              <a:extLst>
                <a:ext uri="{FF2B5EF4-FFF2-40B4-BE49-F238E27FC236}">
                  <a16:creationId xmlns:a16="http://schemas.microsoft.com/office/drawing/2014/main" xmlns="" id="{045ADB6E-A2FD-4167-B043-7E5941F33AF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52788" y="4470400"/>
              <a:ext cx="8434387" cy="924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9918AE07-9AA6-41DD-83DB-F75EF92D6D0D}"/>
              </a:ext>
            </a:extLst>
          </p:cNvPr>
          <p:cNvCxnSpPr/>
          <p:nvPr/>
        </p:nvCxnSpPr>
        <p:spPr>
          <a:xfrm>
            <a:off x="505557" y="975947"/>
            <a:ext cx="0" cy="6372225"/>
          </a:xfrm>
          <a:prstGeom prst="line">
            <a:avLst/>
          </a:prstGeom>
          <a:ln w="28575">
            <a:solidFill>
              <a:srgbClr val="B4C7E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Овал 4">
            <a:extLst>
              <a:ext uri="{FF2B5EF4-FFF2-40B4-BE49-F238E27FC236}">
                <a16:creationId xmlns:a16="http://schemas.microsoft.com/office/drawing/2014/main" xmlns="" id="{F42C6E76-5866-4D96-984A-C83DA7067815}"/>
              </a:ext>
            </a:extLst>
          </p:cNvPr>
          <p:cNvSpPr/>
          <p:nvPr/>
        </p:nvSpPr>
        <p:spPr>
          <a:xfrm>
            <a:off x="166133" y="236313"/>
            <a:ext cx="766771" cy="73377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50B7A9CD-4F34-4E77-B1C8-02D68B76B599}"/>
              </a:ext>
            </a:extLst>
          </p:cNvPr>
          <p:cNvSpPr/>
          <p:nvPr/>
        </p:nvSpPr>
        <p:spPr>
          <a:xfrm>
            <a:off x="264314" y="6172546"/>
            <a:ext cx="487715" cy="466725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31">
            <a:extLst>
              <a:ext uri="{FF2B5EF4-FFF2-40B4-BE49-F238E27FC236}">
                <a16:creationId xmlns:a16="http://schemas.microsoft.com/office/drawing/2014/main" xmlns="" id="{948C01E6-D031-4138-9B21-559391883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8169" y="27739"/>
            <a:ext cx="1022545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0080C9"/>
                </a:solidFill>
                <a:latin typeface="Gilroy Black"/>
                <a:ea typeface="Tahoma" panose="020B0604030504040204" pitchFamily="34" charset="0"/>
                <a:cs typeface="Tahoma" panose="020B0604030504040204" pitchFamily="34" charset="0"/>
              </a:rPr>
              <a:t>ПИЛОТНЫЙ ПРОЕКТ</a:t>
            </a:r>
          </a:p>
          <a:p>
            <a:pPr algn="ctr" eaLnBrk="1" hangingPunct="1"/>
            <a:r>
              <a:rPr lang="ru-RU" altLang="ru-RU" b="1" dirty="0" smtClean="0">
                <a:solidFill>
                  <a:srgbClr val="0080C9"/>
                </a:solidFill>
                <a:latin typeface="Gilroy Black"/>
                <a:ea typeface="Tahoma" panose="020B0604030504040204" pitchFamily="34" charset="0"/>
                <a:cs typeface="Tahoma" panose="020B0604030504040204" pitchFamily="34" charset="0"/>
              </a:rPr>
              <a:t>ПО КОМПЛЕКСНОЙ РЕАБИЛИТАЦИИ И АБИЛИТАЦИИ ДЕТЕЙ-ИНВАЛИДОВ</a:t>
            </a:r>
          </a:p>
          <a:p>
            <a:pPr algn="ctr" eaLnBrk="1" hangingPunct="1"/>
            <a:r>
              <a:rPr lang="ru-RU" altLang="ru-RU" b="1" dirty="0" smtClean="0">
                <a:solidFill>
                  <a:srgbClr val="0080C9"/>
                </a:solidFill>
                <a:latin typeface="Gilroy Black"/>
                <a:ea typeface="Tahoma" panose="020B0604030504040204" pitchFamily="34" charset="0"/>
                <a:cs typeface="Tahoma" panose="020B0604030504040204" pitchFamily="34" charset="0"/>
              </a:rPr>
              <a:t> С ИСПОЛЬЗОВАНИЕМ ЭЛЕКТРОННОГО СЕРТИФИКАТА</a:t>
            </a:r>
            <a:endParaRPr lang="ru-RU" altLang="ru-RU" b="1" dirty="0">
              <a:solidFill>
                <a:srgbClr val="5491C9"/>
              </a:solidFill>
              <a:latin typeface="Gilroy Black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" name="Группа 7">
            <a:extLst>
              <a:ext uri="{FF2B5EF4-FFF2-40B4-BE49-F238E27FC236}">
                <a16:creationId xmlns:a16="http://schemas.microsoft.com/office/drawing/2014/main" xmlns="" id="{CE817A76-9156-4DCD-8800-00BF35F8B115}"/>
              </a:ext>
            </a:extLst>
          </p:cNvPr>
          <p:cNvGrpSpPr/>
          <p:nvPr/>
        </p:nvGrpSpPr>
        <p:grpSpPr>
          <a:xfrm>
            <a:off x="944845" y="938961"/>
            <a:ext cx="5054440" cy="72000"/>
            <a:chOff x="1041562" y="652095"/>
            <a:chExt cx="5054440" cy="72000"/>
          </a:xfrm>
          <a:solidFill>
            <a:srgbClr val="B4C7E7"/>
          </a:solidFill>
        </p:grpSpPr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xmlns="" id="{EF6C55A0-2934-48F7-9BE8-AEC6F19EAF5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96862" y="688095"/>
              <a:ext cx="4999140" cy="1"/>
            </a:xfrm>
            <a:prstGeom prst="line">
              <a:avLst/>
            </a:prstGeom>
            <a:grpFill/>
            <a:ln w="19050">
              <a:solidFill>
                <a:srgbClr val="B4C7E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Овал 9">
              <a:extLst>
                <a:ext uri="{FF2B5EF4-FFF2-40B4-BE49-F238E27FC236}">
                  <a16:creationId xmlns:a16="http://schemas.microsoft.com/office/drawing/2014/main" xmlns="" id="{8B30F472-8254-4B22-BE7C-0ED8BAC399A8}"/>
                </a:ext>
              </a:extLst>
            </p:cNvPr>
            <p:cNvSpPr/>
            <p:nvPr/>
          </p:nvSpPr>
          <p:spPr>
            <a:xfrm>
              <a:off x="1041562" y="652095"/>
              <a:ext cx="72000" cy="72000"/>
            </a:xfrm>
            <a:prstGeom prst="ellipse">
              <a:avLst/>
            </a:prstGeom>
            <a:grpFill/>
            <a:ln w="19050">
              <a:solidFill>
                <a:srgbClr val="B4C7E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75" name="TextBox 74">
            <a:extLst>
              <a:ext uri="{FF2B5EF4-FFF2-40B4-BE49-F238E27FC236}">
                <a16:creationId xmlns:a16="http://schemas.microsoft.com/office/drawing/2014/main" xmlns="" id="{F7AB6C7D-6C90-498D-9988-2A92FF429A16}"/>
              </a:ext>
            </a:extLst>
          </p:cNvPr>
          <p:cNvSpPr txBox="1"/>
          <p:nvPr/>
        </p:nvSpPr>
        <p:spPr>
          <a:xfrm>
            <a:off x="1472636" y="2268609"/>
            <a:ext cx="2060838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78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i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тыс</a:t>
            </a:r>
            <a:r>
              <a:rPr lang="ru-RU" altLang="ru-RU" sz="1600" i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 чел.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6C099D71-25E0-48DD-A2AE-DEE30D723341}"/>
              </a:ext>
            </a:extLst>
          </p:cNvPr>
          <p:cNvSpPr txBox="1"/>
          <p:nvPr/>
        </p:nvSpPr>
        <p:spPr>
          <a:xfrm>
            <a:off x="4304072" y="4151274"/>
            <a:ext cx="1481925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38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400" i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altLang="ru-RU" sz="1600" i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чел</a:t>
            </a:r>
            <a:r>
              <a:rPr lang="ru-RU" altLang="ru-RU" sz="16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xmlns="" id="{40436D24-231E-4E58-95A9-13BDE8DBFFCF}"/>
              </a:ext>
            </a:extLst>
          </p:cNvPr>
          <p:cNvSpPr txBox="1"/>
          <p:nvPr/>
        </p:nvSpPr>
        <p:spPr>
          <a:xfrm>
            <a:off x="3952866" y="4970160"/>
            <a:ext cx="9531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ru-RU" sz="1400" b="1" i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4,7 </a:t>
            </a:r>
          </a:p>
          <a:p>
            <a:pPr algn="ctr"/>
            <a:r>
              <a:rPr lang="ru-RU" altLang="ru-RU" sz="1200" i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тыс. </a:t>
            </a:r>
            <a:r>
              <a:rPr lang="ru-RU" altLang="ru-RU" sz="1400" i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чел. 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0FCB415A-46D7-4B74-9B3E-EB7EE01EA437}"/>
              </a:ext>
            </a:extLst>
          </p:cNvPr>
          <p:cNvSpPr/>
          <p:nvPr/>
        </p:nvSpPr>
        <p:spPr>
          <a:xfrm rot="5400000">
            <a:off x="1710642" y="2997422"/>
            <a:ext cx="203388" cy="1557486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144C2521-ECD4-443C-A06A-53EB7B331886}"/>
              </a:ext>
            </a:extLst>
          </p:cNvPr>
          <p:cNvSpPr txBox="1"/>
          <p:nvPr/>
        </p:nvSpPr>
        <p:spPr>
          <a:xfrm>
            <a:off x="3961584" y="4749746"/>
            <a:ext cx="93571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b="1" dirty="0">
                <a:solidFill>
                  <a:schemeClr val="bg1"/>
                </a:solidFill>
                <a:ea typeface="Tahoma" panose="020B0604030504040204" pitchFamily="34" charset="0"/>
                <a:cs typeface="Tahoma" panose="020B0604030504040204" pitchFamily="34" charset="0"/>
              </a:rPr>
              <a:t>СДУ</a:t>
            </a:r>
          </a:p>
        </p:txBody>
      </p:sp>
      <p:sp>
        <p:nvSpPr>
          <p:cNvPr id="42" name="Прямоугольник: скругленные углы 41">
            <a:extLst>
              <a:ext uri="{FF2B5EF4-FFF2-40B4-BE49-F238E27FC236}">
                <a16:creationId xmlns:a16="http://schemas.microsoft.com/office/drawing/2014/main" xmlns="" id="{AC401ED1-2E8B-42A7-9540-8BCEA96759B7}"/>
              </a:ext>
            </a:extLst>
          </p:cNvPr>
          <p:cNvSpPr/>
          <p:nvPr/>
        </p:nvSpPr>
        <p:spPr>
          <a:xfrm>
            <a:off x="3272875" y="1859323"/>
            <a:ext cx="5176536" cy="664069"/>
          </a:xfrm>
          <a:prstGeom prst="roundRect">
            <a:avLst>
              <a:gd name="adj" fmla="val 50000"/>
            </a:avLst>
          </a:prstGeom>
          <a:solidFill>
            <a:srgbClr val="6FA3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i="1" dirty="0" smtClean="0">
                <a:cs typeface="Times New Roman" pitchFamily="18" charset="0"/>
              </a:rPr>
              <a:t>КУРС    РЕАБИЛИТАЦИИ – 21 ДЕНЬ</a:t>
            </a:r>
            <a:endParaRPr lang="ru-RU" sz="2000" i="1" dirty="0">
              <a:cs typeface="Times New Roman" pitchFamily="18" charset="0"/>
            </a:endParaRPr>
          </a:p>
        </p:txBody>
      </p:sp>
      <p:sp>
        <p:nvSpPr>
          <p:cNvPr id="28" name="Овал 27">
            <a:extLst>
              <a:ext uri="{FF2B5EF4-FFF2-40B4-BE49-F238E27FC236}">
                <a16:creationId xmlns:a16="http://schemas.microsoft.com/office/drawing/2014/main" xmlns="" id="{7E032281-2B1B-439A-9E78-B8A4FE4A9906}"/>
              </a:ext>
            </a:extLst>
          </p:cNvPr>
          <p:cNvSpPr/>
          <p:nvPr/>
        </p:nvSpPr>
        <p:spPr>
          <a:xfrm>
            <a:off x="3435190" y="1992286"/>
            <a:ext cx="432000" cy="432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рямоугольник: скругленные углы 62">
            <a:extLst>
              <a:ext uri="{FF2B5EF4-FFF2-40B4-BE49-F238E27FC236}">
                <a16:creationId xmlns:a16="http://schemas.microsoft.com/office/drawing/2014/main" xmlns="" id="{94FF3FAF-E99C-41B3-B54C-239DEBBD9A14}"/>
              </a:ext>
            </a:extLst>
          </p:cNvPr>
          <p:cNvSpPr/>
          <p:nvPr/>
        </p:nvSpPr>
        <p:spPr>
          <a:xfrm>
            <a:off x="651107" y="1134794"/>
            <a:ext cx="10400825" cy="676422"/>
          </a:xfrm>
          <a:prstGeom prst="roundRect">
            <a:avLst>
              <a:gd name="adj" fmla="val 50000"/>
            </a:avLst>
          </a:prstGeom>
          <a:solidFill>
            <a:srgbClr val="6FA3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Скругленный прямоугольник 29">
            <a:extLst>
              <a:ext uri="{FF2B5EF4-FFF2-40B4-BE49-F238E27FC236}">
                <a16:creationId xmlns:a16="http://schemas.microsoft.com/office/drawing/2014/main" xmlns="" id="{E416C2E1-1797-4A6C-B763-33AD4B5C8B0B}"/>
              </a:ext>
            </a:extLst>
          </p:cNvPr>
          <p:cNvSpPr/>
          <p:nvPr/>
        </p:nvSpPr>
        <p:spPr>
          <a:xfrm>
            <a:off x="1415560" y="1169376"/>
            <a:ext cx="9372601" cy="597878"/>
          </a:xfrm>
          <a:prstGeom prst="roundRect">
            <a:avLst>
              <a:gd name="adj" fmla="val 5566"/>
            </a:avLst>
          </a:prstGeom>
          <a:noFill/>
          <a:ln w="38100">
            <a:noFill/>
          </a:ln>
          <a:effectLst>
            <a:outerShdw dist="38100" sx="1000" sy="1000" algn="tl" rotWithShape="0">
              <a:prstClr val="black"/>
            </a:outerShdw>
            <a:softEdge rad="12700"/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altLang="ru-RU" sz="2000" i="1" dirty="0" smtClean="0">
                <a:solidFill>
                  <a:schemeClr val="bg1"/>
                </a:solidFill>
                <a:ea typeface="Tahoma" panose="020B0604030504040204" pitchFamily="34" charset="0"/>
                <a:cs typeface="Times New Roman" pitchFamily="18" charset="0"/>
              </a:rPr>
              <a:t>ДЕТИ ОТ 4 ДО 17 ЛЕТ, </a:t>
            </a:r>
            <a:r>
              <a:rPr lang="ru-RU" sz="2000" b="1" i="1" dirty="0" smtClean="0">
                <a:solidFill>
                  <a:schemeClr val="bg1"/>
                </a:solidFill>
                <a:cs typeface="Times New Roman" pitchFamily="18" charset="0"/>
              </a:rPr>
              <a:t>КОТОРЫМ ВПЕРВЫЕ УСТАНОВЛЕНА ИНВАЛИДНОСТЬ</a:t>
            </a:r>
            <a:endParaRPr lang="ru-RU" altLang="ru-RU" sz="2000" b="1" i="1" dirty="0">
              <a:solidFill>
                <a:schemeClr val="bg1"/>
              </a:solidFill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xmlns="" id="{0C8D5E6C-4507-45AD-864C-15A013BCDEB9}"/>
              </a:ext>
            </a:extLst>
          </p:cNvPr>
          <p:cNvSpPr/>
          <p:nvPr/>
        </p:nvSpPr>
        <p:spPr>
          <a:xfrm>
            <a:off x="786578" y="1257963"/>
            <a:ext cx="432000" cy="432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Прямоугольник: скругленные углы 42">
            <a:extLst>
              <a:ext uri="{FF2B5EF4-FFF2-40B4-BE49-F238E27FC236}">
                <a16:creationId xmlns:a16="http://schemas.microsoft.com/office/drawing/2014/main" xmlns="" id="{25B16DED-AC62-48F8-AD5D-994DA6FB3C07}"/>
              </a:ext>
            </a:extLst>
          </p:cNvPr>
          <p:cNvSpPr/>
          <p:nvPr/>
        </p:nvSpPr>
        <p:spPr>
          <a:xfrm>
            <a:off x="8168053" y="3428999"/>
            <a:ext cx="3560886" cy="2505809"/>
          </a:xfrm>
          <a:prstGeom prst="roundRect">
            <a:avLst/>
          </a:prstGeom>
          <a:noFill/>
          <a:ln w="19050" cap="flat" cmpd="sng" algn="ctr">
            <a:solidFill>
              <a:srgbClr val="3B689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" name="Рисунок 40">
            <a:extLst>
              <a:ext uri="{FF2B5EF4-FFF2-40B4-BE49-F238E27FC236}">
                <a16:creationId xmlns:a16="http://schemas.microsoft.com/office/drawing/2014/main" xmlns="" id="{1BCCECAE-703E-4D4E-9DE5-5D7AF10057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0607" y="4694618"/>
            <a:ext cx="373175" cy="319864"/>
          </a:xfrm>
          <a:prstGeom prst="rect">
            <a:avLst/>
          </a:prstGeom>
        </p:spPr>
      </p:pic>
      <p:pic>
        <p:nvPicPr>
          <p:cNvPr id="46" name="Рисунок 45">
            <a:extLst>
              <a:ext uri="{FF2B5EF4-FFF2-40B4-BE49-F238E27FC236}">
                <a16:creationId xmlns:a16="http://schemas.microsoft.com/office/drawing/2014/main" xmlns="" id="{813E7BA6-519E-4130-B1FC-F19B826501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918" y="3090786"/>
            <a:ext cx="373175" cy="319864"/>
          </a:xfrm>
          <a:prstGeom prst="rect">
            <a:avLst/>
          </a:prstGeom>
        </p:spPr>
      </p:pic>
      <p:sp>
        <p:nvSpPr>
          <p:cNvPr id="50" name="Прямоугольник 49"/>
          <p:cNvSpPr/>
          <p:nvPr/>
        </p:nvSpPr>
        <p:spPr>
          <a:xfrm>
            <a:off x="36926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 </a:t>
            </a:r>
            <a:endParaRPr lang="ru-RU" dirty="0"/>
          </a:p>
        </p:txBody>
      </p:sp>
      <p:pic>
        <p:nvPicPr>
          <p:cNvPr id="57" name="Рисунок 56">
            <a:extLst>
              <a:ext uri="{FF2B5EF4-FFF2-40B4-BE49-F238E27FC236}">
                <a16:creationId xmlns:a16="http://schemas.microsoft.com/office/drawing/2014/main" xmlns="" id="{1BCCECAE-703E-4D4E-9DE5-5D7AF10057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976" y="1295269"/>
            <a:ext cx="373175" cy="319864"/>
          </a:xfrm>
          <a:prstGeom prst="rect">
            <a:avLst/>
          </a:prstGeom>
        </p:spPr>
      </p:pic>
      <p:pic>
        <p:nvPicPr>
          <p:cNvPr id="59" name="Рисунок 58">
            <a:extLst>
              <a:ext uri="{FF2B5EF4-FFF2-40B4-BE49-F238E27FC236}">
                <a16:creationId xmlns:a16="http://schemas.microsoft.com/office/drawing/2014/main" xmlns="" id="{1BCCECAE-703E-4D4E-9DE5-5D7AF10057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391" y="2045546"/>
            <a:ext cx="373175" cy="319864"/>
          </a:xfrm>
          <a:prstGeom prst="rect">
            <a:avLst/>
          </a:prstGeom>
        </p:spPr>
      </p:pic>
      <p:sp>
        <p:nvSpPr>
          <p:cNvPr id="60" name="Прямоугольник: скругленные углы 42">
            <a:extLst>
              <a:ext uri="{FF2B5EF4-FFF2-40B4-BE49-F238E27FC236}">
                <a16:creationId xmlns:a16="http://schemas.microsoft.com/office/drawing/2014/main" xmlns="" id="{25B16DED-AC62-48F8-AD5D-994DA6FB3C07}"/>
              </a:ext>
            </a:extLst>
          </p:cNvPr>
          <p:cNvSpPr/>
          <p:nvPr/>
        </p:nvSpPr>
        <p:spPr>
          <a:xfrm>
            <a:off x="756138" y="3378931"/>
            <a:ext cx="2892668" cy="1878870"/>
          </a:xfrm>
          <a:prstGeom prst="roundRect">
            <a:avLst/>
          </a:prstGeom>
          <a:noFill/>
          <a:ln w="19050" cap="flat" cmpd="sng" algn="ctr">
            <a:solidFill>
              <a:srgbClr val="3B689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729761" y="3446584"/>
            <a:ext cx="2989385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70C0"/>
                </a:solidFill>
              </a:rPr>
              <a:t>Центр  </a:t>
            </a:r>
          </a:p>
          <a:p>
            <a:pPr algn="ctr"/>
            <a:r>
              <a:rPr lang="ru-RU" sz="2400" b="1" i="1" dirty="0" smtClean="0">
                <a:solidFill>
                  <a:srgbClr val="0070C0"/>
                </a:solidFill>
              </a:rPr>
              <a:t>«Сосновый бор»</a:t>
            </a:r>
            <a:r>
              <a:rPr lang="ru-RU" sz="2400" dirty="0" smtClean="0">
                <a:solidFill>
                  <a:srgbClr val="0070C0"/>
                </a:solidFill>
              </a:rPr>
              <a:t> </a:t>
            </a:r>
          </a:p>
          <a:p>
            <a:pPr algn="ctr"/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г. Рязань, р-н Солотча, д.24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Тел. 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+7 (4912) 203-312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8141677" y="3455380"/>
            <a:ext cx="3508131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>
                <a:solidFill>
                  <a:srgbClr val="0070C0"/>
                </a:solidFill>
              </a:rPr>
              <a:t>Центр </a:t>
            </a:r>
          </a:p>
          <a:p>
            <a:pPr algn="ctr"/>
            <a:r>
              <a:rPr lang="ru-RU" sz="2400" b="1" i="1" dirty="0" smtClean="0">
                <a:solidFill>
                  <a:srgbClr val="0070C0"/>
                </a:solidFill>
              </a:rPr>
              <a:t>социального развития</a:t>
            </a:r>
          </a:p>
          <a:p>
            <a:endParaRPr lang="ru-RU" sz="1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г. Рязань, ул.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Грибоедова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, д.8а</a:t>
            </a: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Тел. 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+7(4912) 21-00-08</a:t>
            </a:r>
          </a:p>
          <a:p>
            <a:pPr algn="ctr"/>
            <a:endParaRPr lang="ru-RU" sz="1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Wingdings" pitchFamily="2" charset="2"/>
              <a:buChar char="v"/>
            </a:pP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для детей и сопровождающего лица                   из МО возможность проживания                                в Центре «Семья»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4870938" y="2523392"/>
            <a:ext cx="3077308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/>
              <a:t>Услуги специалистов: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психолог,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дефектолог, 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логопед, 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инструктор АФК, </a:t>
            </a:r>
            <a:r>
              <a:rPr lang="ru-RU" dirty="0" err="1" smtClean="0"/>
              <a:t>реабилитолог</a:t>
            </a:r>
            <a:r>
              <a:rPr lang="ru-RU" smtClean="0"/>
              <a:t>, физиотерапевт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xmlns="" id="{813E7BA6-519E-4130-B1FC-F19B826501D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456" y="3489370"/>
            <a:ext cx="360483" cy="308907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xmlns="" id="{813E7BA6-519E-4130-B1FC-F19B826501D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2177" y="3914328"/>
            <a:ext cx="360483" cy="308907"/>
          </a:xfrm>
          <a:prstGeom prst="rect">
            <a:avLst/>
          </a:prstGeom>
        </p:spPr>
      </p:pic>
      <p:pic>
        <p:nvPicPr>
          <p:cNvPr id="52" name="Рисунок 51">
            <a:extLst>
              <a:ext uri="{FF2B5EF4-FFF2-40B4-BE49-F238E27FC236}">
                <a16:creationId xmlns:a16="http://schemas.microsoft.com/office/drawing/2014/main" xmlns="" id="{813E7BA6-519E-4130-B1FC-F19B826501D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384" y="4327569"/>
            <a:ext cx="360483" cy="308907"/>
          </a:xfrm>
          <a:prstGeom prst="rect">
            <a:avLst/>
          </a:prstGeom>
        </p:spPr>
      </p:pic>
      <p:sp>
        <p:nvSpPr>
          <p:cNvPr id="55" name="Прямоугольник: скругленные углы 41">
            <a:extLst>
              <a:ext uri="{FF2B5EF4-FFF2-40B4-BE49-F238E27FC236}">
                <a16:creationId xmlns:a16="http://schemas.microsoft.com/office/drawing/2014/main" xmlns="" id="{AC401ED1-2E8B-42A7-9540-8BCEA96759B7}"/>
              </a:ext>
            </a:extLst>
          </p:cNvPr>
          <p:cNvSpPr/>
          <p:nvPr/>
        </p:nvSpPr>
        <p:spPr>
          <a:xfrm>
            <a:off x="8542399" y="2584938"/>
            <a:ext cx="2553495" cy="679939"/>
          </a:xfrm>
          <a:prstGeom prst="roundRect">
            <a:avLst>
              <a:gd name="adj" fmla="val 50000"/>
            </a:avLst>
          </a:prstGeom>
          <a:solidFill>
            <a:srgbClr val="6FA3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 err="1" smtClean="0">
                <a:solidFill>
                  <a:schemeClr val="bg1"/>
                </a:solidFill>
                <a:cs typeface="Times New Roman" pitchFamily="18" charset="0"/>
              </a:rPr>
              <a:t>полустационарная</a:t>
            </a:r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 форма:</a:t>
            </a:r>
          </a:p>
        </p:txBody>
      </p:sp>
      <p:sp>
        <p:nvSpPr>
          <p:cNvPr id="56" name="Прямоугольник: скругленные углы 41">
            <a:extLst>
              <a:ext uri="{FF2B5EF4-FFF2-40B4-BE49-F238E27FC236}">
                <a16:creationId xmlns:a16="http://schemas.microsoft.com/office/drawing/2014/main" xmlns="" id="{AC401ED1-2E8B-42A7-9540-8BCEA96759B7}"/>
              </a:ext>
            </a:extLst>
          </p:cNvPr>
          <p:cNvSpPr/>
          <p:nvPr/>
        </p:nvSpPr>
        <p:spPr>
          <a:xfrm>
            <a:off x="790514" y="2568569"/>
            <a:ext cx="2553495" cy="664069"/>
          </a:xfrm>
          <a:prstGeom prst="roundRect">
            <a:avLst>
              <a:gd name="adj" fmla="val 50000"/>
            </a:avLst>
          </a:prstGeom>
          <a:solidFill>
            <a:srgbClr val="6FA3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chemeClr val="bg1"/>
                </a:solidFill>
                <a:cs typeface="Times New Roman" pitchFamily="18" charset="0"/>
              </a:rPr>
              <a:t>стационарная форма:</a:t>
            </a:r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xmlns="" id="{1BCCECAE-703E-4D4E-9DE5-5D7AF100577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747" y="5110787"/>
            <a:ext cx="373175" cy="31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3105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4365</TotalTime>
  <Words>76</Words>
  <Application>Microsoft Office PowerPoint</Application>
  <PresentationFormat>Широкоэкранный</PresentationFormat>
  <Paragraphs>32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Gilroy Black</vt:lpstr>
      <vt:lpstr>Tahoma</vt:lpstr>
      <vt:lpstr>Times New Roman</vt:lpstr>
      <vt:lpstr>Wingdings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Викторовна Черкашина</dc:creator>
  <cp:lastModifiedBy>Пользователь Windows</cp:lastModifiedBy>
  <cp:revision>298</cp:revision>
  <cp:lastPrinted>2024-03-05T14:08:35Z</cp:lastPrinted>
  <dcterms:created xsi:type="dcterms:W3CDTF">2024-01-26T08:07:03Z</dcterms:created>
  <dcterms:modified xsi:type="dcterms:W3CDTF">2024-07-02T13:04:02Z</dcterms:modified>
</cp:coreProperties>
</file>